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4" r:id="rId9"/>
    <p:sldId id="262"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7"/>
    <p:restoredTop sz="94685"/>
  </p:normalViewPr>
  <p:slideViewPr>
    <p:cSldViewPr snapToGrid="0">
      <p:cViewPr varScale="1">
        <p:scale>
          <a:sx n="83" d="100"/>
          <a:sy n="83" d="100"/>
        </p:scale>
        <p:origin x="312"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77B75-77D7-4318-95B3-54B7EECBDDF0}" type="datetimeFigureOut">
              <a:rPr lang="en-US" smtClean="0"/>
              <a:t>12/29/2023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F5687-4325-4638-80B5-0A8208E78686}" type="slidenum">
              <a:rPr lang="en-US" smtClean="0"/>
              <a:t>‹#›</a:t>
            </a:fld>
            <a:endParaRPr lang="en-US"/>
          </a:p>
        </p:txBody>
      </p:sp>
    </p:spTree>
    <p:extLst>
      <p:ext uri="{BB962C8B-B14F-4D97-AF65-F5344CB8AC3E}">
        <p14:creationId xmlns:p14="http://schemas.microsoft.com/office/powerpoint/2010/main" val="325390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9BEA-F83B-755E-15CF-FB4C13D55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4E682-2870-04C6-2395-4167D0895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15442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mailto:ada1962@wgu.edu"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4E7C5-E990-83EE-05ED-29C105638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199B89-7D7D-148C-6244-8E3E4051A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6">
            <a:extLst>
              <a:ext uri="{FF2B5EF4-FFF2-40B4-BE49-F238E27FC236}">
                <a16:creationId xmlns:a16="http://schemas.microsoft.com/office/drawing/2014/main" id="{0A3C0539-EB28-7B0D-3241-1198EBA2D50A}"/>
              </a:ext>
            </a:extLst>
          </p:cNvPr>
          <p:cNvSpPr txBox="1"/>
          <p:nvPr userDrawn="1"/>
        </p:nvSpPr>
        <p:spPr>
          <a:xfrm>
            <a:off x="4744797" y="6209699"/>
            <a:ext cx="35195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accent4"/>
                </a:solidFill>
              </a:rPr>
              <a:t>André Davis</a:t>
            </a:r>
            <a:br>
              <a:rPr lang="en-US" sz="1200" dirty="0">
                <a:solidFill>
                  <a:schemeClr val="accent4"/>
                </a:solidFill>
              </a:rPr>
            </a:br>
            <a:r>
              <a:rPr lang="en-US" sz="1200" b="1" dirty="0">
                <a:solidFill>
                  <a:schemeClr val="accent4"/>
                </a:solidFill>
              </a:rPr>
              <a:t>Student ID:</a:t>
            </a:r>
            <a:r>
              <a:rPr lang="en-US" sz="1200" dirty="0">
                <a:solidFill>
                  <a:schemeClr val="accent4"/>
                </a:solidFill>
              </a:rPr>
              <a:t> 010630641</a:t>
            </a:r>
            <a:br>
              <a:rPr lang="en-US" sz="1200" b="1" dirty="0">
                <a:solidFill>
                  <a:schemeClr val="accent4"/>
                </a:solidFill>
              </a:rPr>
            </a:br>
            <a:r>
              <a:rPr lang="en-US" sz="1200" b="1" dirty="0">
                <a:solidFill>
                  <a:schemeClr val="accent4"/>
                </a:solidFill>
              </a:rPr>
              <a:t>Email</a:t>
            </a:r>
            <a:r>
              <a:rPr lang="en-US" sz="1200" b="1" dirty="0"/>
              <a:t>:</a:t>
            </a:r>
            <a:r>
              <a:rPr lang="en-US" sz="1200" dirty="0"/>
              <a:t> </a:t>
            </a:r>
            <a:r>
              <a:rPr lang="en-US" sz="1200" dirty="0">
                <a:hlinkClick r:id="rId3"/>
              </a:rPr>
              <a:t>ada1962@wgu.edu</a:t>
            </a:r>
            <a:endParaRPr lang="en-US" sz="1200" dirty="0"/>
          </a:p>
        </p:txBody>
      </p:sp>
      <p:pic>
        <p:nvPicPr>
          <p:cNvPr id="10" name="Graphic 9">
            <a:extLst>
              <a:ext uri="{FF2B5EF4-FFF2-40B4-BE49-F238E27FC236}">
                <a16:creationId xmlns:a16="http://schemas.microsoft.com/office/drawing/2014/main" id="{E357E426-A2CD-A862-4B53-6330B869944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6374921"/>
            <a:ext cx="1750822" cy="387350"/>
          </a:xfrm>
          <a:prstGeom prst="rect">
            <a:avLst/>
          </a:prstGeom>
        </p:spPr>
      </p:pic>
      <p:pic>
        <p:nvPicPr>
          <p:cNvPr id="5" name="Picture 4" descr="A logo with lines and dots&#10;&#10;Description automatically generated">
            <a:extLst>
              <a:ext uri="{FF2B5EF4-FFF2-40B4-BE49-F238E27FC236}">
                <a16:creationId xmlns:a16="http://schemas.microsoft.com/office/drawing/2014/main" id="{2474A061-BCCE-028E-AC46-D70D739802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752" t="21231" r="15322" b="22091"/>
          <a:stretch/>
        </p:blipFill>
        <p:spPr>
          <a:xfrm>
            <a:off x="10420150" y="6028257"/>
            <a:ext cx="933650" cy="827773"/>
          </a:xfrm>
          <a:prstGeom prst="rect">
            <a:avLst/>
          </a:prstGeom>
        </p:spPr>
      </p:pic>
    </p:spTree>
    <p:extLst>
      <p:ext uri="{BB962C8B-B14F-4D97-AF65-F5344CB8AC3E}">
        <p14:creationId xmlns:p14="http://schemas.microsoft.com/office/powerpoint/2010/main" val="3581691888"/>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CBE6-ECEE-7820-5A5A-BF684677313F}"/>
              </a:ext>
            </a:extLst>
          </p:cNvPr>
          <p:cNvSpPr>
            <a:spLocks noGrp="1"/>
          </p:cNvSpPr>
          <p:nvPr>
            <p:ph type="ctrTitle"/>
          </p:nvPr>
        </p:nvSpPr>
        <p:spPr>
          <a:xfrm>
            <a:off x="363020" y="259334"/>
            <a:ext cx="9144000" cy="850275"/>
          </a:xfrm>
        </p:spPr>
        <p:txBody>
          <a:bodyPr>
            <a:normAutofit fontScale="90000"/>
          </a:bodyPr>
          <a:lstStyle/>
          <a:p>
            <a:r>
              <a:rPr lang="en-US" dirty="0">
                <a:solidFill>
                  <a:schemeClr val="accent4"/>
                </a:solidFill>
              </a:rPr>
              <a:t>Introduction and Background</a:t>
            </a:r>
          </a:p>
        </p:txBody>
      </p:sp>
      <p:sp>
        <p:nvSpPr>
          <p:cNvPr id="3" name="TextBox 2">
            <a:extLst>
              <a:ext uri="{FF2B5EF4-FFF2-40B4-BE49-F238E27FC236}">
                <a16:creationId xmlns:a16="http://schemas.microsoft.com/office/drawing/2014/main" id="{21842C07-85A4-2F95-15E8-8CF538D57A0A}"/>
              </a:ext>
            </a:extLst>
          </p:cNvPr>
          <p:cNvSpPr txBox="1"/>
          <p:nvPr/>
        </p:nvSpPr>
        <p:spPr>
          <a:xfrm>
            <a:off x="3429000" y="1573530"/>
            <a:ext cx="8282354"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accent4"/>
                </a:solidFill>
              </a:rPr>
              <a:t>Sr. Software Engineer </a:t>
            </a:r>
          </a:p>
          <a:p>
            <a:pPr marL="742950" lvl="1" indent="-285750">
              <a:buFont typeface="Arial" panose="020B0604020202020204" pitchFamily="34" charset="0"/>
              <a:buChar char="•"/>
            </a:pPr>
            <a:r>
              <a:rPr lang="en-US" sz="3200" dirty="0">
                <a:solidFill>
                  <a:schemeClr val="accent4"/>
                </a:solidFill>
              </a:rPr>
              <a:t>Full-Stack</a:t>
            </a:r>
          </a:p>
          <a:p>
            <a:pPr marL="742950" lvl="1" indent="-285750">
              <a:buFont typeface="Arial" panose="020B0604020202020204" pitchFamily="34" charset="0"/>
              <a:buChar char="•"/>
            </a:pPr>
            <a:r>
              <a:rPr lang="en-US" sz="3200" dirty="0">
                <a:solidFill>
                  <a:schemeClr val="accent4"/>
                </a:solidFill>
              </a:rPr>
              <a:t>Microsoft .NET, T-SQL, Azure, Azure DevOps</a:t>
            </a:r>
            <a:br>
              <a:rPr lang="en-US" sz="3200" dirty="0">
                <a:solidFill>
                  <a:schemeClr val="accent4"/>
                </a:solidFill>
              </a:rPr>
            </a:br>
            <a:endParaRPr lang="en-US" sz="3200" dirty="0">
              <a:solidFill>
                <a:schemeClr val="accent4"/>
              </a:solidFill>
            </a:endParaRPr>
          </a:p>
          <a:p>
            <a:pPr marL="285750" indent="-285750">
              <a:buFont typeface="Arial" panose="020B0604020202020204" pitchFamily="34" charset="0"/>
              <a:buChar char="•"/>
            </a:pPr>
            <a:r>
              <a:rPr lang="en-US" sz="3200" dirty="0">
                <a:solidFill>
                  <a:schemeClr val="accent4"/>
                </a:solidFill>
              </a:rPr>
              <a:t>WGU Master’s in Data Analytics Graduate Student</a:t>
            </a:r>
          </a:p>
          <a:p>
            <a:pPr marL="742950" lvl="1" indent="-285750">
              <a:buFont typeface="Arial" panose="020B0604020202020204" pitchFamily="34" charset="0"/>
              <a:buChar char="•"/>
            </a:pPr>
            <a:r>
              <a:rPr lang="en-US" sz="3200" dirty="0">
                <a:solidFill>
                  <a:schemeClr val="accent4"/>
                </a:solidFill>
              </a:rPr>
              <a:t>Jupyter Notebook</a:t>
            </a:r>
          </a:p>
          <a:p>
            <a:pPr marL="742950" lvl="1" indent="-285750">
              <a:buFont typeface="Arial" panose="020B0604020202020204" pitchFamily="34" charset="0"/>
              <a:buChar char="•"/>
            </a:pPr>
            <a:r>
              <a:rPr lang="en-US" sz="3200" dirty="0">
                <a:solidFill>
                  <a:schemeClr val="accent4"/>
                </a:solidFill>
              </a:rPr>
              <a:t>Python</a:t>
            </a:r>
          </a:p>
          <a:p>
            <a:pPr marL="742950" lvl="1" indent="-285750">
              <a:buFont typeface="Arial" panose="020B0604020202020204" pitchFamily="34" charset="0"/>
              <a:buChar char="•"/>
            </a:pPr>
            <a:r>
              <a:rPr lang="en-US" sz="3200" dirty="0">
                <a:solidFill>
                  <a:schemeClr val="accent4"/>
                </a:solidFill>
              </a:rPr>
              <a:t>Markdown</a:t>
            </a:r>
          </a:p>
        </p:txBody>
      </p:sp>
      <p:pic>
        <p:nvPicPr>
          <p:cNvPr id="1028" name="Picture 4" descr="Andre Davis profile image.">
            <a:extLst>
              <a:ext uri="{FF2B5EF4-FFF2-40B4-BE49-F238E27FC236}">
                <a16:creationId xmlns:a16="http://schemas.microsoft.com/office/drawing/2014/main" id="{C26334F1-F5A0-1833-9E2A-17D85ADFD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989" y="1576755"/>
            <a:ext cx="1852245" cy="1852245"/>
          </a:xfrm>
          <a:prstGeom prst="rect">
            <a:avLst/>
          </a:prstGeom>
          <a:noFill/>
          <a:effectLst>
            <a:reflection blurRad="6350" stA="50000" endA="300" endPos="55000" dir="5400000" sy="-100000" algn="bl" rotWithShape="0"/>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38C765-2921-F02C-A0BA-E64346A342EE}"/>
              </a:ext>
            </a:extLst>
          </p:cNvPr>
          <p:cNvSpPr txBox="1"/>
          <p:nvPr/>
        </p:nvSpPr>
        <p:spPr>
          <a:xfrm>
            <a:off x="1083989" y="4407821"/>
            <a:ext cx="2245367" cy="523220"/>
          </a:xfrm>
          <a:prstGeom prst="rect">
            <a:avLst/>
          </a:prstGeom>
          <a:noFill/>
        </p:spPr>
        <p:txBody>
          <a:bodyPr wrap="square" rtlCol="0">
            <a:spAutoFit/>
          </a:bodyPr>
          <a:lstStyle/>
          <a:p>
            <a:r>
              <a:rPr lang="en-US" sz="2800" dirty="0">
                <a:solidFill>
                  <a:schemeClr val="accent4"/>
                </a:solidFill>
              </a:rPr>
              <a:t>André Davis</a:t>
            </a:r>
          </a:p>
        </p:txBody>
      </p:sp>
      <p:grpSp>
        <p:nvGrpSpPr>
          <p:cNvPr id="5" name="Group 4">
            <a:extLst>
              <a:ext uri="{FF2B5EF4-FFF2-40B4-BE49-F238E27FC236}">
                <a16:creationId xmlns:a16="http://schemas.microsoft.com/office/drawing/2014/main" id="{31574D25-D380-7CFF-007B-BE7E52E5DA5F}"/>
              </a:ext>
            </a:extLst>
          </p:cNvPr>
          <p:cNvGrpSpPr/>
          <p:nvPr/>
        </p:nvGrpSpPr>
        <p:grpSpPr>
          <a:xfrm>
            <a:off x="7481856" y="4669431"/>
            <a:ext cx="3751757" cy="1214387"/>
            <a:chOff x="7632327" y="4279328"/>
            <a:chExt cx="3751757" cy="1214387"/>
          </a:xfrm>
        </p:grpSpPr>
        <p:pic>
          <p:nvPicPr>
            <p:cNvPr id="1026" name="Picture 2">
              <a:extLst>
                <a:ext uri="{FF2B5EF4-FFF2-40B4-BE49-F238E27FC236}">
                  <a16:creationId xmlns:a16="http://schemas.microsoft.com/office/drawing/2014/main" id="{3C2FA96F-4BC8-E7D6-3F85-7DDE1DCC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51" r="22756"/>
            <a:stretch/>
          </p:blipFill>
          <p:spPr bwMode="auto">
            <a:xfrm>
              <a:off x="8887585" y="4279328"/>
              <a:ext cx="1178620" cy="12143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648D8C-8018-9B42-2658-4440698853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41" t="20364" r="6483" b="22353"/>
            <a:stretch/>
          </p:blipFill>
          <p:spPr bwMode="auto">
            <a:xfrm>
              <a:off x="7632327" y="4279328"/>
              <a:ext cx="1155614" cy="10469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1E68FD-8DF4-6322-9BEA-70F9B3966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5849" y="4407821"/>
              <a:ext cx="1218235" cy="749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72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5D9DA8-96A9-B2A3-83FE-3070DAB7AE1E}"/>
              </a:ext>
            </a:extLst>
          </p:cNvPr>
          <p:cNvSpPr txBox="1"/>
          <p:nvPr/>
        </p:nvSpPr>
        <p:spPr>
          <a:xfrm>
            <a:off x="866774" y="2006166"/>
            <a:ext cx="10177463" cy="2862322"/>
          </a:xfrm>
          <a:prstGeom prst="rect">
            <a:avLst/>
          </a:prstGeom>
          <a:noFill/>
        </p:spPr>
        <p:txBody>
          <a:bodyPr wrap="square" rtlCol="0">
            <a:spAutoFit/>
          </a:bodyPr>
          <a:lstStyle/>
          <a:p>
            <a:r>
              <a:rPr lang="en-US" sz="3200" dirty="0">
                <a:solidFill>
                  <a:schemeClr val="accent4"/>
                </a:solidFill>
              </a:rPr>
              <a:t>Future Strategy:</a:t>
            </a:r>
          </a:p>
          <a:p>
            <a:pPr marL="285750" indent="-285750">
              <a:buFont typeface="Arial" panose="020B0604020202020204" pitchFamily="34" charset="0"/>
              <a:buChar char="•"/>
            </a:pPr>
            <a:r>
              <a:rPr lang="en-US" sz="2000" dirty="0">
                <a:solidFill>
                  <a:schemeClr val="accent4"/>
                </a:solidFill>
              </a:rPr>
              <a:t>Continuous updates with modern spam datasets</a:t>
            </a:r>
          </a:p>
          <a:p>
            <a:pPr marL="285750" indent="-285750">
              <a:buFont typeface="Arial" panose="020B0604020202020204" pitchFamily="34" charset="0"/>
              <a:buChar char="•"/>
            </a:pPr>
            <a:r>
              <a:rPr lang="en-US" sz="2000" dirty="0">
                <a:solidFill>
                  <a:schemeClr val="accent4"/>
                </a:solidFill>
              </a:rPr>
              <a:t>Exploration of advanced machine learning models like neural networks</a:t>
            </a:r>
          </a:p>
          <a:p>
            <a:endParaRPr lang="en-US" dirty="0">
              <a:solidFill>
                <a:schemeClr val="accent4"/>
              </a:solidFill>
            </a:endParaRPr>
          </a:p>
          <a:p>
            <a:r>
              <a:rPr lang="en-US" sz="3200" dirty="0">
                <a:solidFill>
                  <a:schemeClr val="accent4"/>
                </a:solidFill>
              </a:rPr>
              <a:t>Ongoing Improvement:</a:t>
            </a:r>
          </a:p>
          <a:p>
            <a:pPr marL="285750" indent="-285750">
              <a:buFont typeface="Arial" panose="020B0604020202020204" pitchFamily="34" charset="0"/>
              <a:buChar char="•"/>
            </a:pPr>
            <a:r>
              <a:rPr lang="en-US" sz="2000" dirty="0">
                <a:solidFill>
                  <a:schemeClr val="accent4"/>
                </a:solidFill>
              </a:rPr>
              <a:t>Capitalizing on current model's strengths</a:t>
            </a:r>
          </a:p>
          <a:p>
            <a:pPr marL="285750" indent="-285750">
              <a:buFont typeface="Arial" panose="020B0604020202020204" pitchFamily="34" charset="0"/>
              <a:buChar char="•"/>
            </a:pPr>
            <a:r>
              <a:rPr lang="en-US" sz="2000" dirty="0">
                <a:solidFill>
                  <a:schemeClr val="accent4"/>
                </a:solidFill>
              </a:rPr>
              <a:t>Adapting to the evolving landscape of email threats</a:t>
            </a:r>
          </a:p>
          <a:p>
            <a:endParaRPr lang="en-US" dirty="0"/>
          </a:p>
        </p:txBody>
      </p:sp>
      <p:sp>
        <p:nvSpPr>
          <p:cNvPr id="7" name="Title 1">
            <a:extLst>
              <a:ext uri="{FF2B5EF4-FFF2-40B4-BE49-F238E27FC236}">
                <a16:creationId xmlns:a16="http://schemas.microsoft.com/office/drawing/2014/main" id="{801CD400-ECE7-6721-DEE6-EB7B0351D8A3}"/>
              </a:ext>
            </a:extLst>
          </p:cNvPr>
          <p:cNvSpPr txBox="1">
            <a:spLocks/>
          </p:cNvSpPr>
          <p:nvPr/>
        </p:nvSpPr>
        <p:spPr>
          <a:xfrm>
            <a:off x="2068115" y="431921"/>
            <a:ext cx="4951930" cy="8502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solidFill>
                  <a:schemeClr val="accent4"/>
                </a:solidFill>
              </a:rPr>
              <a:t>Benefits of Study</a:t>
            </a:r>
            <a:endParaRPr lang="en-US" dirty="0">
              <a:solidFill>
                <a:schemeClr val="accent4"/>
              </a:solidFill>
            </a:endParaRPr>
          </a:p>
        </p:txBody>
      </p:sp>
      <p:pic>
        <p:nvPicPr>
          <p:cNvPr id="8" name="Picture 7">
            <a:extLst>
              <a:ext uri="{FF2B5EF4-FFF2-40B4-BE49-F238E27FC236}">
                <a16:creationId xmlns:a16="http://schemas.microsoft.com/office/drawing/2014/main" id="{5132D1E8-1FE3-BFF6-4339-BB3BE70543F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2249" t="9962" r="11323" b="11649"/>
          <a:stretch/>
        </p:blipFill>
        <p:spPr>
          <a:xfrm>
            <a:off x="533226" y="69937"/>
            <a:ext cx="1534889" cy="1574245"/>
          </a:xfrm>
          <a:prstGeom prst="ellipse">
            <a:avLst/>
          </a:prstGeom>
          <a:ln>
            <a:noFill/>
          </a:ln>
          <a:effectLst>
            <a:softEdge rad="112500"/>
          </a:effectLst>
        </p:spPr>
      </p:pic>
    </p:spTree>
    <p:extLst>
      <p:ext uri="{BB962C8B-B14F-4D97-AF65-F5344CB8AC3E}">
        <p14:creationId xmlns:p14="http://schemas.microsoft.com/office/powerpoint/2010/main" val="145429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889E90-8EA1-08B8-92EA-BFAEB4C22961}"/>
              </a:ext>
            </a:extLst>
          </p:cNvPr>
          <p:cNvSpPr>
            <a:spLocks noGrp="1"/>
          </p:cNvSpPr>
          <p:nvPr>
            <p:ph type="ctrTitle"/>
          </p:nvPr>
        </p:nvSpPr>
        <p:spPr>
          <a:xfrm>
            <a:off x="363020" y="259334"/>
            <a:ext cx="9144000" cy="850275"/>
          </a:xfrm>
        </p:spPr>
        <p:txBody>
          <a:bodyPr>
            <a:normAutofit fontScale="90000"/>
          </a:bodyPr>
          <a:lstStyle/>
          <a:p>
            <a:pPr algn="l"/>
            <a:r>
              <a:rPr lang="en-US" dirty="0">
                <a:solidFill>
                  <a:schemeClr val="accent4"/>
                </a:solidFill>
              </a:rPr>
              <a:t>Problem and Hypothesis</a:t>
            </a:r>
          </a:p>
        </p:txBody>
      </p:sp>
      <p:sp>
        <p:nvSpPr>
          <p:cNvPr id="3" name="TextBox 2">
            <a:extLst>
              <a:ext uri="{FF2B5EF4-FFF2-40B4-BE49-F238E27FC236}">
                <a16:creationId xmlns:a16="http://schemas.microsoft.com/office/drawing/2014/main" id="{1EA332B5-DE1F-BB10-20E6-4457657D38D9}"/>
              </a:ext>
            </a:extLst>
          </p:cNvPr>
          <p:cNvSpPr txBox="1"/>
          <p:nvPr/>
        </p:nvSpPr>
        <p:spPr>
          <a:xfrm>
            <a:off x="453614" y="1355962"/>
            <a:ext cx="2314938" cy="1908215"/>
          </a:xfrm>
          <a:prstGeom prst="rect">
            <a:avLst/>
          </a:prstGeom>
          <a:noFill/>
        </p:spPr>
        <p:txBody>
          <a:bodyPr wrap="square" rtlCol="0">
            <a:spAutoFit/>
          </a:bodyPr>
          <a:lstStyle/>
          <a:p>
            <a:r>
              <a:rPr lang="en-US" sz="2800" dirty="0">
                <a:solidFill>
                  <a:schemeClr val="accent4"/>
                </a:solidFill>
              </a:rPr>
              <a:t>Problem:</a:t>
            </a:r>
          </a:p>
          <a:p>
            <a:endParaRPr lang="en-US" dirty="0">
              <a:solidFill>
                <a:schemeClr val="accent4"/>
              </a:solidFill>
            </a:endParaRPr>
          </a:p>
          <a:p>
            <a:r>
              <a:rPr lang="en-US" dirty="0">
                <a:solidFill>
                  <a:schemeClr val="accent4"/>
                </a:solidFill>
              </a:rPr>
              <a:t>SPAM can lead to -</a:t>
            </a:r>
          </a:p>
          <a:p>
            <a:pPr marL="342900" indent="-342900">
              <a:buFont typeface="+mj-lt"/>
              <a:buAutoNum type="arabicPeriod"/>
            </a:pPr>
            <a:r>
              <a:rPr lang="en-US" dirty="0">
                <a:solidFill>
                  <a:schemeClr val="accent4"/>
                </a:solidFill>
              </a:rPr>
              <a:t>Viruses</a:t>
            </a:r>
          </a:p>
          <a:p>
            <a:pPr marL="342900" indent="-342900">
              <a:buFont typeface="+mj-lt"/>
              <a:buAutoNum type="arabicPeriod"/>
            </a:pPr>
            <a:r>
              <a:rPr lang="en-US" dirty="0">
                <a:solidFill>
                  <a:schemeClr val="accent4"/>
                </a:solidFill>
              </a:rPr>
              <a:t>Phishing</a:t>
            </a:r>
          </a:p>
          <a:p>
            <a:pPr marL="342900" indent="-342900">
              <a:buFont typeface="+mj-lt"/>
              <a:buAutoNum type="arabicPeriod"/>
            </a:pPr>
            <a:r>
              <a:rPr lang="en-US" dirty="0">
                <a:solidFill>
                  <a:schemeClr val="accent4"/>
                </a:solidFill>
              </a:rPr>
              <a:t>Ransomware</a:t>
            </a:r>
          </a:p>
        </p:txBody>
      </p:sp>
      <p:grpSp>
        <p:nvGrpSpPr>
          <p:cNvPr id="21" name="Group 20">
            <a:extLst>
              <a:ext uri="{FF2B5EF4-FFF2-40B4-BE49-F238E27FC236}">
                <a16:creationId xmlns:a16="http://schemas.microsoft.com/office/drawing/2014/main" id="{FBDB4267-0FE9-6D6A-6E55-45DF33D88819}"/>
              </a:ext>
            </a:extLst>
          </p:cNvPr>
          <p:cNvGrpSpPr/>
          <p:nvPr/>
        </p:nvGrpSpPr>
        <p:grpSpPr>
          <a:xfrm>
            <a:off x="510487" y="3898413"/>
            <a:ext cx="4045732" cy="1849978"/>
            <a:chOff x="763928" y="4399549"/>
            <a:chExt cx="4045732" cy="1849978"/>
          </a:xfrm>
        </p:grpSpPr>
        <p:sp>
          <p:nvSpPr>
            <p:cNvPr id="4" name="TextBox 3">
              <a:extLst>
                <a:ext uri="{FF2B5EF4-FFF2-40B4-BE49-F238E27FC236}">
                  <a16:creationId xmlns:a16="http://schemas.microsoft.com/office/drawing/2014/main" id="{9AEE5166-C93D-82D3-FE09-A13281F1E103}"/>
                </a:ext>
              </a:extLst>
            </p:cNvPr>
            <p:cNvSpPr txBox="1"/>
            <p:nvPr/>
          </p:nvSpPr>
          <p:spPr>
            <a:xfrm>
              <a:off x="763928" y="4618311"/>
              <a:ext cx="4045732" cy="1631216"/>
            </a:xfrm>
            <a:prstGeom prst="rect">
              <a:avLst/>
            </a:prstGeom>
            <a:noFill/>
          </p:spPr>
          <p:txBody>
            <a:bodyPr wrap="square" rtlCol="0">
              <a:spAutoFit/>
            </a:bodyPr>
            <a:lstStyle/>
            <a:p>
              <a:r>
                <a:rPr lang="en-US" sz="2800" dirty="0">
                  <a:solidFill>
                    <a:schemeClr val="accent4"/>
                  </a:solidFill>
                </a:rPr>
                <a:t>Hypothesis</a:t>
              </a:r>
              <a:r>
                <a:rPr lang="en-US" dirty="0">
                  <a:solidFill>
                    <a:schemeClr val="accent4"/>
                  </a:solidFill>
                </a:rPr>
                <a:t>:</a:t>
              </a:r>
            </a:p>
            <a:p>
              <a:endParaRPr lang="en-US" dirty="0">
                <a:solidFill>
                  <a:schemeClr val="accent4"/>
                </a:solidFill>
              </a:endParaRPr>
            </a:p>
            <a:p>
              <a:r>
                <a:rPr lang="en-US" dirty="0">
                  <a:solidFill>
                    <a:schemeClr val="accent4"/>
                  </a:solidFill>
                </a:rPr>
                <a:t>A machine learning model can be created that accurately identifies SPAM greater than 95%.</a:t>
              </a:r>
            </a:p>
          </p:txBody>
        </p:sp>
        <p:pic>
          <p:nvPicPr>
            <p:cNvPr id="7" name="Picture 6">
              <a:extLst>
                <a:ext uri="{FF2B5EF4-FFF2-40B4-BE49-F238E27FC236}">
                  <a16:creationId xmlns:a16="http://schemas.microsoft.com/office/drawing/2014/main" id="{823C59B0-82A5-B2BF-2B06-00C4891422DA}"/>
                </a:ext>
              </a:extLst>
            </p:cNvPr>
            <p:cNvPicPr>
              <a:picLocks noChangeAspect="1"/>
            </p:cNvPicPr>
            <p:nvPr/>
          </p:nvPicPr>
          <p:blipFill>
            <a:blip r:embed="rId2"/>
            <a:stretch>
              <a:fillRect/>
            </a:stretch>
          </p:blipFill>
          <p:spPr>
            <a:xfrm>
              <a:off x="2608468" y="4399549"/>
              <a:ext cx="940795" cy="965318"/>
            </a:xfrm>
            <a:prstGeom prst="rect">
              <a:avLst/>
            </a:prstGeom>
          </p:spPr>
        </p:pic>
      </p:grpSp>
      <p:grpSp>
        <p:nvGrpSpPr>
          <p:cNvPr id="20" name="Group 19">
            <a:extLst>
              <a:ext uri="{FF2B5EF4-FFF2-40B4-BE49-F238E27FC236}">
                <a16:creationId xmlns:a16="http://schemas.microsoft.com/office/drawing/2014/main" id="{FB283272-D018-9865-24AA-3CB0D36174B5}"/>
              </a:ext>
            </a:extLst>
          </p:cNvPr>
          <p:cNvGrpSpPr/>
          <p:nvPr/>
        </p:nvGrpSpPr>
        <p:grpSpPr>
          <a:xfrm>
            <a:off x="4556219" y="1109609"/>
            <a:ext cx="7272761" cy="4190036"/>
            <a:chOff x="4155311" y="1018572"/>
            <a:chExt cx="7272761" cy="4190036"/>
          </a:xfrm>
        </p:grpSpPr>
        <p:sp>
          <p:nvSpPr>
            <p:cNvPr id="19" name="Flowchart: Alternate Process 18">
              <a:extLst>
                <a:ext uri="{FF2B5EF4-FFF2-40B4-BE49-F238E27FC236}">
                  <a16:creationId xmlns:a16="http://schemas.microsoft.com/office/drawing/2014/main" id="{FBA3BF8E-B127-5C6F-C37B-180544479335}"/>
                </a:ext>
              </a:extLst>
            </p:cNvPr>
            <p:cNvSpPr/>
            <p:nvPr/>
          </p:nvSpPr>
          <p:spPr>
            <a:xfrm>
              <a:off x="4155311" y="1018572"/>
              <a:ext cx="7272761" cy="4190036"/>
            </a:xfrm>
            <a:prstGeom prst="flowChartAlternate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2536F7-2769-9134-8DB5-51F2A16F81E8}"/>
                </a:ext>
              </a:extLst>
            </p:cNvPr>
            <p:cNvPicPr>
              <a:picLocks noChangeAspect="1"/>
            </p:cNvPicPr>
            <p:nvPr/>
          </p:nvPicPr>
          <p:blipFill>
            <a:blip r:embed="rId3"/>
            <a:stretch>
              <a:fillRect/>
            </a:stretch>
          </p:blipFill>
          <p:spPr>
            <a:xfrm>
              <a:off x="4700807" y="3762137"/>
              <a:ext cx="1232879" cy="1203397"/>
            </a:xfrm>
            <a:prstGeom prst="rect">
              <a:avLst/>
            </a:prstGeom>
          </p:spPr>
        </p:pic>
        <p:pic>
          <p:nvPicPr>
            <p:cNvPr id="13" name="Picture 12">
              <a:extLst>
                <a:ext uri="{FF2B5EF4-FFF2-40B4-BE49-F238E27FC236}">
                  <a16:creationId xmlns:a16="http://schemas.microsoft.com/office/drawing/2014/main" id="{C5AE710B-AAF5-A369-54B7-12954B820768}"/>
                </a:ext>
              </a:extLst>
            </p:cNvPr>
            <p:cNvPicPr>
              <a:picLocks noChangeAspect="1"/>
            </p:cNvPicPr>
            <p:nvPr/>
          </p:nvPicPr>
          <p:blipFill>
            <a:blip r:embed="rId4"/>
            <a:stretch>
              <a:fillRect/>
            </a:stretch>
          </p:blipFill>
          <p:spPr>
            <a:xfrm>
              <a:off x="4676171" y="1245509"/>
              <a:ext cx="1290090" cy="1208384"/>
            </a:xfrm>
            <a:prstGeom prst="rect">
              <a:avLst/>
            </a:prstGeom>
          </p:spPr>
        </p:pic>
        <p:pic>
          <p:nvPicPr>
            <p:cNvPr id="15" name="Picture 14">
              <a:extLst>
                <a:ext uri="{FF2B5EF4-FFF2-40B4-BE49-F238E27FC236}">
                  <a16:creationId xmlns:a16="http://schemas.microsoft.com/office/drawing/2014/main" id="{FAD3A996-2B4D-D352-2E8C-424C8FF53C0B}"/>
                </a:ext>
              </a:extLst>
            </p:cNvPr>
            <p:cNvPicPr>
              <a:picLocks noChangeAspect="1"/>
            </p:cNvPicPr>
            <p:nvPr/>
          </p:nvPicPr>
          <p:blipFill>
            <a:blip r:embed="rId5"/>
            <a:stretch>
              <a:fillRect/>
            </a:stretch>
          </p:blipFill>
          <p:spPr>
            <a:xfrm>
              <a:off x="4700808" y="2490074"/>
              <a:ext cx="1232879" cy="1208385"/>
            </a:xfrm>
            <a:prstGeom prst="rect">
              <a:avLst/>
            </a:prstGeom>
          </p:spPr>
        </p:pic>
        <p:sp>
          <p:nvSpPr>
            <p:cNvPr id="16" name="TextBox 15">
              <a:extLst>
                <a:ext uri="{FF2B5EF4-FFF2-40B4-BE49-F238E27FC236}">
                  <a16:creationId xmlns:a16="http://schemas.microsoft.com/office/drawing/2014/main" id="{8CF5FA8E-53D9-3B6E-AD8D-C13961E0927B}"/>
                </a:ext>
              </a:extLst>
            </p:cNvPr>
            <p:cNvSpPr txBox="1"/>
            <p:nvPr/>
          </p:nvSpPr>
          <p:spPr>
            <a:xfrm>
              <a:off x="6225741" y="1480369"/>
              <a:ext cx="4884517" cy="738664"/>
            </a:xfrm>
            <a:prstGeom prst="rect">
              <a:avLst/>
            </a:prstGeom>
            <a:noFill/>
          </p:spPr>
          <p:txBody>
            <a:bodyPr wrap="square" rtlCol="0">
              <a:spAutoFit/>
            </a:bodyPr>
            <a:lstStyle/>
            <a:p>
              <a:r>
                <a:rPr lang="en-US" sz="1400" b="0" i="0" dirty="0">
                  <a:solidFill>
                    <a:srgbClr val="D1D5DB"/>
                  </a:solidFill>
                  <a:effectLst/>
                  <a:latin typeface="Söhne"/>
                </a:rPr>
                <a:t>A computer virus is a type of malicious software that replicates itself by modifying other computer programs, potentially damaging system functionality, corrupting files, or stealing data.</a:t>
              </a:r>
              <a:endParaRPr lang="en-US" sz="1400" dirty="0"/>
            </a:p>
          </p:txBody>
        </p:sp>
        <p:sp>
          <p:nvSpPr>
            <p:cNvPr id="17" name="TextBox 16">
              <a:extLst>
                <a:ext uri="{FF2B5EF4-FFF2-40B4-BE49-F238E27FC236}">
                  <a16:creationId xmlns:a16="http://schemas.microsoft.com/office/drawing/2014/main" id="{00E9A576-E7D9-1762-1D2A-B5497C5D54E2}"/>
                </a:ext>
              </a:extLst>
            </p:cNvPr>
            <p:cNvSpPr txBox="1"/>
            <p:nvPr/>
          </p:nvSpPr>
          <p:spPr>
            <a:xfrm>
              <a:off x="6225741" y="2554780"/>
              <a:ext cx="4767331" cy="954107"/>
            </a:xfrm>
            <a:prstGeom prst="rect">
              <a:avLst/>
            </a:prstGeom>
            <a:noFill/>
          </p:spPr>
          <p:txBody>
            <a:bodyPr wrap="square" rtlCol="0">
              <a:spAutoFit/>
            </a:bodyPr>
            <a:lstStyle/>
            <a:p>
              <a:r>
                <a:rPr lang="en-US" sz="1400" b="0" i="0" dirty="0">
                  <a:solidFill>
                    <a:srgbClr val="D1D5DB"/>
                  </a:solidFill>
                  <a:effectLst/>
                  <a:latin typeface="Söhne"/>
                </a:rPr>
                <a:t>Phishing is a fraudulent attempt to obtain sensitive information by disguising as a trustworthy entity in digital communication, often using email to trick recipients into revealing personal data like passwords and credit card numbers.</a:t>
              </a:r>
              <a:endParaRPr lang="en-US" sz="1400" dirty="0"/>
            </a:p>
          </p:txBody>
        </p:sp>
        <p:sp>
          <p:nvSpPr>
            <p:cNvPr id="18" name="TextBox 17">
              <a:extLst>
                <a:ext uri="{FF2B5EF4-FFF2-40B4-BE49-F238E27FC236}">
                  <a16:creationId xmlns:a16="http://schemas.microsoft.com/office/drawing/2014/main" id="{896A44E4-3A96-4709-B68C-38CE2287BEFE}"/>
                </a:ext>
              </a:extLst>
            </p:cNvPr>
            <p:cNvSpPr txBox="1"/>
            <p:nvPr/>
          </p:nvSpPr>
          <p:spPr>
            <a:xfrm>
              <a:off x="6225741" y="3877519"/>
              <a:ext cx="5001702" cy="954107"/>
            </a:xfrm>
            <a:prstGeom prst="rect">
              <a:avLst/>
            </a:prstGeom>
            <a:noFill/>
          </p:spPr>
          <p:txBody>
            <a:bodyPr wrap="square" rtlCol="0">
              <a:spAutoFit/>
            </a:bodyPr>
            <a:lstStyle/>
            <a:p>
              <a:r>
                <a:rPr lang="en-US" sz="1400" b="0" i="0" dirty="0">
                  <a:solidFill>
                    <a:srgbClr val="D1D5DB"/>
                  </a:solidFill>
                  <a:effectLst/>
                  <a:latin typeface="Söhne"/>
                </a:rPr>
                <a:t>Ransomware is a type of malware that encrypts a victim's files and demands payment to restore access. It often spreads through phishing emails or security vulnerabilities, causing data loss and financial damage.</a:t>
              </a:r>
              <a:endParaRPr lang="en-US" sz="1400" dirty="0"/>
            </a:p>
          </p:txBody>
        </p:sp>
      </p:grpSp>
    </p:spTree>
    <p:extLst>
      <p:ext uri="{BB962C8B-B14F-4D97-AF65-F5344CB8AC3E}">
        <p14:creationId xmlns:p14="http://schemas.microsoft.com/office/powerpoint/2010/main" val="396538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6378E-87FB-E543-8CE2-2B956D5D0665}"/>
              </a:ext>
            </a:extLst>
          </p:cNvPr>
          <p:cNvSpPr>
            <a:spLocks noGrp="1"/>
          </p:cNvSpPr>
          <p:nvPr>
            <p:ph type="ctrTitle"/>
          </p:nvPr>
        </p:nvSpPr>
        <p:spPr>
          <a:xfrm>
            <a:off x="363020" y="259334"/>
            <a:ext cx="11380342" cy="850275"/>
          </a:xfrm>
        </p:spPr>
        <p:txBody>
          <a:bodyPr>
            <a:normAutofit fontScale="90000"/>
          </a:bodyPr>
          <a:lstStyle/>
          <a:p>
            <a:pPr algn="l"/>
            <a:r>
              <a:rPr lang="en-US" dirty="0">
                <a:solidFill>
                  <a:schemeClr val="accent4"/>
                </a:solidFill>
              </a:rPr>
              <a:t>Summary of Data-Analysis Process</a:t>
            </a:r>
          </a:p>
        </p:txBody>
      </p:sp>
      <p:sp>
        <p:nvSpPr>
          <p:cNvPr id="2" name="TextBox 1">
            <a:extLst>
              <a:ext uri="{FF2B5EF4-FFF2-40B4-BE49-F238E27FC236}">
                <a16:creationId xmlns:a16="http://schemas.microsoft.com/office/drawing/2014/main" id="{16A15145-3785-C892-FD3F-C6102C4BDC9C}"/>
              </a:ext>
            </a:extLst>
          </p:cNvPr>
          <p:cNvSpPr txBox="1"/>
          <p:nvPr/>
        </p:nvSpPr>
        <p:spPr>
          <a:xfrm>
            <a:off x="448638" y="1024951"/>
            <a:ext cx="10706583" cy="4801314"/>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chemeClr val="accent4"/>
                </a:solidFill>
              </a:rPr>
              <a:t>Data Collection</a:t>
            </a:r>
          </a:p>
          <a:p>
            <a:pPr marL="742950" lvl="1" indent="-285750">
              <a:buFont typeface="Arial" panose="020B0604020202020204" pitchFamily="34" charset="0"/>
              <a:buChar char="•"/>
            </a:pPr>
            <a:r>
              <a:rPr lang="en-US" dirty="0">
                <a:solidFill>
                  <a:schemeClr val="accent4"/>
                </a:solidFill>
              </a:rPr>
              <a:t>Kaggle – Enron Emails (Labeled [SPAM or HAM])</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Data Extraction and Preparation</a:t>
            </a:r>
          </a:p>
          <a:p>
            <a:pPr marL="742950" lvl="1" indent="-285750">
              <a:buFont typeface="Arial" panose="020B0604020202020204" pitchFamily="34" charset="0"/>
              <a:buChar char="•"/>
            </a:pPr>
            <a:r>
              <a:rPr lang="en-US" dirty="0">
                <a:solidFill>
                  <a:schemeClr val="accent4"/>
                </a:solidFill>
              </a:rPr>
              <a:t>Loading Data</a:t>
            </a:r>
          </a:p>
          <a:p>
            <a:pPr marL="742950" lvl="1" indent="-285750">
              <a:buFont typeface="Arial" panose="020B0604020202020204" pitchFamily="34" charset="0"/>
              <a:buChar char="•"/>
            </a:pPr>
            <a:r>
              <a:rPr lang="en-US" dirty="0">
                <a:solidFill>
                  <a:schemeClr val="accent4"/>
                </a:solidFill>
              </a:rPr>
              <a:t>Missing Data Check</a:t>
            </a:r>
          </a:p>
          <a:p>
            <a:pPr marL="742950" lvl="1" indent="-285750">
              <a:buFont typeface="Arial" panose="020B0604020202020204" pitchFamily="34" charset="0"/>
              <a:buChar char="•"/>
            </a:pPr>
            <a:r>
              <a:rPr lang="en-US" dirty="0">
                <a:solidFill>
                  <a:schemeClr val="accent4"/>
                </a:solidFill>
              </a:rPr>
              <a:t>Label Balance Verification</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Text Data Pre-Processing</a:t>
            </a:r>
          </a:p>
          <a:p>
            <a:pPr marL="742950" lvl="1" indent="-285750">
              <a:buFont typeface="Arial" panose="020B0604020202020204" pitchFamily="34" charset="0"/>
              <a:buChar char="•"/>
            </a:pPr>
            <a:r>
              <a:rPr lang="en-US" dirty="0">
                <a:solidFill>
                  <a:schemeClr val="accent4"/>
                </a:solidFill>
              </a:rPr>
              <a:t>Pre-Processing for Machine Learning</a:t>
            </a:r>
          </a:p>
          <a:p>
            <a:pPr marL="1200150" lvl="2" indent="-285750">
              <a:buFont typeface="Arial" panose="020B0604020202020204" pitchFamily="34" charset="0"/>
              <a:buChar char="•"/>
            </a:pPr>
            <a:r>
              <a:rPr lang="en-US" dirty="0">
                <a:solidFill>
                  <a:schemeClr val="accent4"/>
                </a:solidFill>
              </a:rPr>
              <a:t>Text Normalization</a:t>
            </a:r>
          </a:p>
          <a:p>
            <a:pPr marL="1200150" lvl="2" indent="-285750">
              <a:buFont typeface="Arial" panose="020B0604020202020204" pitchFamily="34" charset="0"/>
              <a:buChar char="•"/>
            </a:pPr>
            <a:r>
              <a:rPr lang="en-US" dirty="0">
                <a:solidFill>
                  <a:schemeClr val="accent4"/>
                </a:solidFill>
              </a:rPr>
              <a:t>Punctuation Removal</a:t>
            </a:r>
          </a:p>
          <a:p>
            <a:pPr marL="1200150" lvl="2" indent="-285750">
              <a:buFont typeface="Arial" panose="020B0604020202020204" pitchFamily="34" charset="0"/>
              <a:buChar char="•"/>
            </a:pPr>
            <a:r>
              <a:rPr lang="en-US" dirty="0">
                <a:solidFill>
                  <a:schemeClr val="accent4"/>
                </a:solidFill>
              </a:rPr>
              <a:t>Tokenization</a:t>
            </a:r>
          </a:p>
          <a:p>
            <a:pPr marL="1200150" lvl="2" indent="-285750">
              <a:buFont typeface="Arial" panose="020B0604020202020204" pitchFamily="34" charset="0"/>
              <a:buChar char="•"/>
            </a:pPr>
            <a:r>
              <a:rPr lang="en-US">
                <a:solidFill>
                  <a:schemeClr val="accent4"/>
                </a:solidFill>
              </a:rPr>
              <a:t>Top Word </a:t>
            </a:r>
            <a:r>
              <a:rPr lang="en-US" dirty="0">
                <a:solidFill>
                  <a:schemeClr val="accent4"/>
                </a:solidFill>
              </a:rPr>
              <a:t>Removal</a:t>
            </a:r>
          </a:p>
          <a:p>
            <a:pPr marL="1200150" lvl="2" indent="-285750">
              <a:buFont typeface="Arial" panose="020B0604020202020204" pitchFamily="34" charset="0"/>
              <a:buChar char="•"/>
            </a:pPr>
            <a:r>
              <a:rPr lang="en-US" dirty="0">
                <a:solidFill>
                  <a:schemeClr val="accent4"/>
                </a:solidFill>
              </a:rPr>
              <a:t>Vectorization (Embeddings)</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Logistical Regression</a:t>
            </a:r>
          </a:p>
        </p:txBody>
      </p:sp>
      <p:pic>
        <p:nvPicPr>
          <p:cNvPr id="13" name="Picture 12">
            <a:extLst>
              <a:ext uri="{FF2B5EF4-FFF2-40B4-BE49-F238E27FC236}">
                <a16:creationId xmlns:a16="http://schemas.microsoft.com/office/drawing/2014/main" id="{8FF12A92-2A36-CF10-F755-4F2E2F6E65C5}"/>
              </a:ext>
            </a:extLst>
          </p:cNvPr>
          <p:cNvPicPr>
            <a:picLocks noChangeAspect="1"/>
          </p:cNvPicPr>
          <p:nvPr/>
        </p:nvPicPr>
        <p:blipFill>
          <a:blip r:embed="rId2"/>
          <a:stretch>
            <a:fillRect/>
          </a:stretch>
        </p:blipFill>
        <p:spPr>
          <a:xfrm>
            <a:off x="6227179" y="1233800"/>
            <a:ext cx="4870791" cy="459924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08347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07250-A065-644E-70B1-CC960D0F710E}"/>
              </a:ext>
            </a:extLst>
          </p:cNvPr>
          <p:cNvSpPr>
            <a:spLocks noGrp="1"/>
          </p:cNvSpPr>
          <p:nvPr>
            <p:ph type="ctrTitle"/>
          </p:nvPr>
        </p:nvSpPr>
        <p:spPr>
          <a:xfrm>
            <a:off x="1717258" y="376641"/>
            <a:ext cx="5551643" cy="850275"/>
          </a:xfrm>
        </p:spPr>
        <p:txBody>
          <a:bodyPr>
            <a:normAutofit fontScale="90000"/>
          </a:bodyPr>
          <a:lstStyle/>
          <a:p>
            <a:pPr algn="l"/>
            <a:r>
              <a:rPr lang="en-US" dirty="0">
                <a:solidFill>
                  <a:schemeClr val="accent4"/>
                </a:solidFill>
              </a:rPr>
              <a:t>Outline of Findings</a:t>
            </a:r>
          </a:p>
        </p:txBody>
      </p:sp>
      <p:pic>
        <p:nvPicPr>
          <p:cNvPr id="5" name="Picture 4" descr="A colorful circular object with a magnifying glass&#10;&#10;Description automatically generated">
            <a:extLst>
              <a:ext uri="{FF2B5EF4-FFF2-40B4-BE49-F238E27FC236}">
                <a16:creationId xmlns:a16="http://schemas.microsoft.com/office/drawing/2014/main" id="{A2C63E10-17E9-5892-73D7-090E83E91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52" y="189887"/>
            <a:ext cx="1037030" cy="103703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F884BB40-BBB2-BC15-3477-981428B51792}"/>
              </a:ext>
            </a:extLst>
          </p:cNvPr>
          <p:cNvSpPr txBox="1"/>
          <p:nvPr/>
        </p:nvSpPr>
        <p:spPr>
          <a:xfrm>
            <a:off x="659757" y="1597306"/>
            <a:ext cx="10625559" cy="2062103"/>
          </a:xfrm>
          <a:prstGeom prst="rect">
            <a:avLst/>
          </a:prstGeom>
          <a:noFill/>
        </p:spPr>
        <p:txBody>
          <a:bodyPr wrap="square" rtlCol="0">
            <a:spAutoFit/>
          </a:bodyPr>
          <a:lstStyle/>
          <a:p>
            <a:r>
              <a:rPr lang="en-US" sz="2800" dirty="0">
                <a:solidFill>
                  <a:schemeClr val="accent4"/>
                </a:solidFill>
              </a:rPr>
              <a:t>The Machine Learning Model (Logistical Regression) Results:</a:t>
            </a:r>
            <a:br>
              <a:rPr lang="en-US" sz="2800" dirty="0">
                <a:solidFill>
                  <a:schemeClr val="accent4"/>
                </a:solidFill>
              </a:rPr>
            </a:br>
            <a:endParaRPr lang="en-US" sz="2800" dirty="0">
              <a:solidFill>
                <a:schemeClr val="accent4"/>
              </a:solidFill>
            </a:endParaRPr>
          </a:p>
          <a:p>
            <a:pPr marL="800100" lvl="1" indent="-342900">
              <a:buFont typeface="Arial" panose="020B0604020202020204" pitchFamily="34" charset="0"/>
              <a:buChar char="•"/>
            </a:pPr>
            <a:r>
              <a:rPr lang="en-US" dirty="0">
                <a:solidFill>
                  <a:schemeClr val="accent4"/>
                </a:solidFill>
              </a:rPr>
              <a:t>99 times out of 100 correctly identified email as SPAM or HAM (99% Accuracy Score)</a:t>
            </a:r>
            <a:br>
              <a:rPr lang="en-US" dirty="0">
                <a:solidFill>
                  <a:schemeClr val="accent4"/>
                </a:solidFill>
              </a:rPr>
            </a:br>
            <a:endParaRPr lang="en-US" dirty="0">
              <a:solidFill>
                <a:schemeClr val="accent4"/>
              </a:solidFill>
            </a:endParaRPr>
          </a:p>
          <a:p>
            <a:pPr marL="800100" lvl="1" indent="-342900">
              <a:buFont typeface="Arial" panose="020B0604020202020204" pitchFamily="34" charset="0"/>
              <a:buChar char="•"/>
            </a:pPr>
            <a:r>
              <a:rPr lang="en-US" dirty="0">
                <a:solidFill>
                  <a:schemeClr val="accent4"/>
                </a:solidFill>
              </a:rPr>
              <a:t>98.2 out of 100 there weren’t any falsely marked emails.</a:t>
            </a:r>
          </a:p>
          <a:p>
            <a:pPr marL="1257300" lvl="2" indent="-342900">
              <a:buFont typeface="Arial" panose="020B0604020202020204" pitchFamily="34" charset="0"/>
              <a:buChar char="•"/>
            </a:pPr>
            <a:r>
              <a:rPr lang="en-US" dirty="0">
                <a:solidFill>
                  <a:schemeClr val="accent4"/>
                </a:solidFill>
              </a:rPr>
              <a:t>Falsely marked, means emails that are not SPAM but got marked as such.</a:t>
            </a:r>
          </a:p>
        </p:txBody>
      </p:sp>
      <p:pic>
        <p:nvPicPr>
          <p:cNvPr id="10" name="Picture 9">
            <a:extLst>
              <a:ext uri="{FF2B5EF4-FFF2-40B4-BE49-F238E27FC236}">
                <a16:creationId xmlns:a16="http://schemas.microsoft.com/office/drawing/2014/main" id="{09E68F1A-14E7-AD1F-2A57-FDF19AF758B8}"/>
              </a:ext>
            </a:extLst>
          </p:cNvPr>
          <p:cNvPicPr>
            <a:picLocks noChangeAspect="1"/>
          </p:cNvPicPr>
          <p:nvPr/>
        </p:nvPicPr>
        <p:blipFill rotWithShape="1">
          <a:blip r:embed="rId3"/>
          <a:srcRect l="2967" t="2533" b="3459"/>
          <a:stretch/>
        </p:blipFill>
        <p:spPr>
          <a:xfrm>
            <a:off x="3727048" y="3659409"/>
            <a:ext cx="2770823" cy="2684474"/>
          </a:xfrm>
          <a:prstGeom prst="rect">
            <a:avLst/>
          </a:prstGeom>
        </p:spPr>
      </p:pic>
    </p:spTree>
    <p:extLst>
      <p:ext uri="{BB962C8B-B14F-4D97-AF65-F5344CB8AC3E}">
        <p14:creationId xmlns:p14="http://schemas.microsoft.com/office/powerpoint/2010/main" val="31728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8AAFB-8E5A-432A-BE70-CA09A003C388}"/>
              </a:ext>
            </a:extLst>
          </p:cNvPr>
          <p:cNvSpPr>
            <a:spLocks noGrp="1"/>
          </p:cNvSpPr>
          <p:nvPr>
            <p:ph type="ctrTitle"/>
          </p:nvPr>
        </p:nvSpPr>
        <p:spPr>
          <a:xfrm>
            <a:off x="1659038" y="260628"/>
            <a:ext cx="9144000" cy="850275"/>
          </a:xfrm>
        </p:spPr>
        <p:txBody>
          <a:bodyPr>
            <a:normAutofit fontScale="90000"/>
          </a:bodyPr>
          <a:lstStyle/>
          <a:p>
            <a:pPr algn="l"/>
            <a:r>
              <a:rPr lang="en-US" dirty="0">
                <a:solidFill>
                  <a:schemeClr val="accent4"/>
                </a:solidFill>
              </a:rPr>
              <a:t>Limitations of Techniques/Tools</a:t>
            </a:r>
          </a:p>
        </p:txBody>
      </p:sp>
      <p:sp>
        <p:nvSpPr>
          <p:cNvPr id="2" name="TextBox 1">
            <a:extLst>
              <a:ext uri="{FF2B5EF4-FFF2-40B4-BE49-F238E27FC236}">
                <a16:creationId xmlns:a16="http://schemas.microsoft.com/office/drawing/2014/main" id="{3C699C0E-332F-8D37-9A75-5B9AA6F7DCCE}"/>
              </a:ext>
            </a:extLst>
          </p:cNvPr>
          <p:cNvSpPr txBox="1"/>
          <p:nvPr/>
        </p:nvSpPr>
        <p:spPr>
          <a:xfrm>
            <a:off x="625033" y="4379308"/>
            <a:ext cx="10069975" cy="1754326"/>
          </a:xfrm>
          <a:prstGeom prst="rect">
            <a:avLst/>
          </a:prstGeom>
          <a:noFill/>
        </p:spPr>
        <p:txBody>
          <a:bodyPr wrap="square" rtlCol="0">
            <a:spAutoFit/>
          </a:bodyPr>
          <a:lstStyle/>
          <a:p>
            <a:r>
              <a:rPr lang="en-US" sz="1800" b="1"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Dataset Limitation:</a:t>
            </a:r>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The model’s training is based on data from 2007, which may not fully represent the evolving nature of SPAM. SPAM tactics and content have likely evolved since then, which could affect the model’s effectiveness against current SPAM. </a:t>
            </a:r>
            <a:endParaRPr lang="en-US" sz="18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015A036-BDC3-1A3D-9010-F94DB794D389}"/>
              </a:ext>
            </a:extLst>
          </p:cNvPr>
          <p:cNvSpPr txBox="1"/>
          <p:nvPr/>
        </p:nvSpPr>
        <p:spPr>
          <a:xfrm>
            <a:off x="625033" y="1601529"/>
            <a:ext cx="9583838" cy="2585323"/>
          </a:xfrm>
          <a:prstGeom prst="rect">
            <a:avLst/>
          </a:prstGeom>
          <a:noFill/>
        </p:spPr>
        <p:txBody>
          <a:bodyPr wrap="square" rtlCol="0">
            <a:spAutoFit/>
          </a:bodyPr>
          <a:lstStyle/>
          <a:p>
            <a:r>
              <a:rPr lang="en-US" b="1" dirty="0">
                <a:solidFill>
                  <a:schemeClr val="accent4"/>
                </a:solidFill>
              </a:rPr>
              <a:t>Techniques/Tools Limitations:</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Polars although better than Pandas for larger datasets has a smaller community and requires a little extra code to work with libraries that have Pandas in mind.</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Sensitive to imbalanced data</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The dataset was so large that interpreting the Coefficients wasn’t doable as it required 200MB of RAM to calculated.</a:t>
            </a:r>
          </a:p>
        </p:txBody>
      </p:sp>
      <p:pic>
        <p:nvPicPr>
          <p:cNvPr id="8" name="Picture 7" descr="A magnifying glass with a chain around it&#10;&#10;Description automatically generated">
            <a:extLst>
              <a:ext uri="{FF2B5EF4-FFF2-40B4-BE49-F238E27FC236}">
                <a16:creationId xmlns:a16="http://schemas.microsoft.com/office/drawing/2014/main" id="{304B6CFC-3BE4-EC90-B782-3F6B25B3F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65" y="89480"/>
            <a:ext cx="1192573" cy="1192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39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354765"/>
          </a:xfrm>
          <a:prstGeom prst="rect">
            <a:avLst/>
          </a:prstGeom>
          <a:noFill/>
        </p:spPr>
        <p:txBody>
          <a:bodyPr wrap="square" rtlCol="0">
            <a:spAutoFit/>
          </a:bodyPr>
          <a:lstStyle/>
          <a:p>
            <a:r>
              <a:rPr lang="en-US" sz="3200" u="sng"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Deployment:</a:t>
            </a:r>
            <a:r>
              <a:rPr lang="en-US" sz="32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Given the high accuracy and effectiveness of this Logistical Regression Model trained on labeled SPAM(1)/HAM(0) emails, it is recommended to deploy this model in a controlled environment. This will allow for further evaluations of its performance with current email data. This would involve monitoring its classification accuracy in real-time and adjusting thresholds or indicate if we need to gather more data to improve the model. </a:t>
            </a:r>
            <a:endParaRPr lang="en-US" sz="24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0235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081100"/>
          </a:xfrm>
          <a:prstGeom prst="rect">
            <a:avLst/>
          </a:prstGeom>
          <a:noFill/>
        </p:spPr>
        <p:txBody>
          <a:bodyPr wrap="square" rtlCol="0">
            <a:spAutoFit/>
          </a:bodyPr>
          <a:lstStyle/>
          <a:p>
            <a:pPr marR="0" lvl="0">
              <a:lnSpc>
                <a:spcPct val="107000"/>
              </a:lnSpc>
              <a:spcBef>
                <a:spcPts val="0"/>
              </a:spcBef>
              <a:spcAft>
                <a:spcPts val="800"/>
              </a:spcAft>
            </a:pPr>
            <a:r>
              <a:rPr lang="en-US" sz="3200"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Model Updating and Fine-Tuning:</a:t>
            </a:r>
            <a:r>
              <a:rPr lang="en-US" sz="32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800"/>
              </a:spcAft>
            </a:pPr>
            <a:endParaRPr lang="en-US" kern="1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2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To address the dataset limitation of being an older from 2007 dataset, future studies could focus on continuously updating the model with newer SPAM(1) and HAM(0) datasets. This would help the model adapt to the evolving nature of SPAM and maintain its high accuracy over time. </a:t>
            </a:r>
          </a:p>
          <a:p>
            <a:endParaRPr lang="en-US" dirty="0"/>
          </a:p>
        </p:txBody>
      </p:sp>
    </p:spTree>
    <p:extLst>
      <p:ext uri="{BB962C8B-B14F-4D97-AF65-F5344CB8AC3E}">
        <p14:creationId xmlns:p14="http://schemas.microsoft.com/office/powerpoint/2010/main" val="62247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871444"/>
          </a:xfrm>
          <a:prstGeom prst="rect">
            <a:avLst/>
          </a:prstGeom>
          <a:noFill/>
        </p:spPr>
        <p:txBody>
          <a:bodyPr wrap="square" rtlCol="0">
            <a:spAutoFit/>
          </a:bodyPr>
          <a:lstStyle/>
          <a:p>
            <a:pPr marR="0" lvl="0">
              <a:lnSpc>
                <a:spcPct val="107000"/>
              </a:lnSpc>
              <a:spcBef>
                <a:spcPts val="0"/>
              </a:spcBef>
              <a:spcAft>
                <a:spcPts val="800"/>
              </a:spcAft>
            </a:pPr>
            <a:r>
              <a:rPr lang="en-US" sz="3200"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Algorithm Comparison:</a:t>
            </a:r>
            <a:r>
              <a:rPr lang="en-US" sz="32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80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2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Exploring and comparing other machine learning algorithms or deep learning models such as Neural Networks for example, might yield even better results or efficiency. Studies could focus on comparing different models to understand which ones are most effective for SPAM(1) detection in various contexts, including different languages, email formats, and evolving SPAM(1) tactics. </a:t>
            </a:r>
          </a:p>
          <a:p>
            <a:endParaRPr lang="en-US" dirty="0"/>
          </a:p>
        </p:txBody>
      </p:sp>
    </p:spTree>
    <p:extLst>
      <p:ext uri="{BB962C8B-B14F-4D97-AF65-F5344CB8AC3E}">
        <p14:creationId xmlns:p14="http://schemas.microsoft.com/office/powerpoint/2010/main" val="293272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2EC383-D1E6-EBA6-C301-4C960F7D1F55}"/>
              </a:ext>
            </a:extLst>
          </p:cNvPr>
          <p:cNvSpPr>
            <a:spLocks noGrp="1"/>
          </p:cNvSpPr>
          <p:nvPr>
            <p:ph type="ctrTitle"/>
          </p:nvPr>
        </p:nvSpPr>
        <p:spPr>
          <a:xfrm>
            <a:off x="2068115" y="431921"/>
            <a:ext cx="4951930" cy="850275"/>
          </a:xfrm>
        </p:spPr>
        <p:txBody>
          <a:bodyPr>
            <a:normAutofit fontScale="90000"/>
          </a:bodyPr>
          <a:lstStyle/>
          <a:p>
            <a:pPr algn="l"/>
            <a:r>
              <a:rPr lang="en-US" dirty="0">
                <a:solidFill>
                  <a:schemeClr val="accent4"/>
                </a:solidFill>
              </a:rPr>
              <a:t>Benefits of Study</a:t>
            </a:r>
          </a:p>
        </p:txBody>
      </p:sp>
      <p:sp>
        <p:nvSpPr>
          <p:cNvPr id="2" name="TextBox 1">
            <a:extLst>
              <a:ext uri="{FF2B5EF4-FFF2-40B4-BE49-F238E27FC236}">
                <a16:creationId xmlns:a16="http://schemas.microsoft.com/office/drawing/2014/main" id="{F330A80E-BC2B-A9AF-DA82-CEF09629A701}"/>
              </a:ext>
            </a:extLst>
          </p:cNvPr>
          <p:cNvSpPr txBox="1"/>
          <p:nvPr/>
        </p:nvSpPr>
        <p:spPr>
          <a:xfrm>
            <a:off x="1084003" y="1582340"/>
            <a:ext cx="10023993" cy="4524315"/>
          </a:xfrm>
          <a:prstGeom prst="rect">
            <a:avLst/>
          </a:prstGeom>
          <a:noFill/>
        </p:spPr>
        <p:txBody>
          <a:bodyPr wrap="square" rtlCol="0">
            <a:spAutoFit/>
          </a:bodyPr>
          <a:lstStyle/>
          <a:p>
            <a:endParaRPr lang="en-US" dirty="0"/>
          </a:p>
          <a:p>
            <a:r>
              <a:rPr lang="en-US" sz="3200" dirty="0">
                <a:solidFill>
                  <a:schemeClr val="accent4"/>
                </a:solidFill>
              </a:rPr>
              <a:t>Quantitative Outcomes:</a:t>
            </a:r>
          </a:p>
          <a:p>
            <a:pPr marL="342900" indent="-342900">
              <a:buFont typeface="Arial" panose="020B0604020202020204" pitchFamily="34" charset="0"/>
              <a:buChar char="•"/>
            </a:pPr>
            <a:r>
              <a:rPr lang="en-US" sz="2000" dirty="0">
                <a:solidFill>
                  <a:schemeClr val="accent4"/>
                </a:solidFill>
              </a:rPr>
              <a:t>Demonstrates exceptional accuracy rate of approximately 98.96%</a:t>
            </a:r>
          </a:p>
          <a:p>
            <a:pPr marL="342900" indent="-342900">
              <a:buFont typeface="Arial" panose="020B0604020202020204" pitchFamily="34" charset="0"/>
              <a:buChar char="•"/>
            </a:pPr>
            <a:r>
              <a:rPr lang="en-US" sz="2000" dirty="0">
                <a:solidFill>
                  <a:schemeClr val="accent4"/>
                </a:solidFill>
              </a:rPr>
              <a:t>Immediate usability and strategic roadmap for future improvements</a:t>
            </a:r>
          </a:p>
          <a:p>
            <a:endParaRPr lang="en-US" dirty="0">
              <a:solidFill>
                <a:schemeClr val="accent4"/>
              </a:solidFill>
            </a:endParaRPr>
          </a:p>
          <a:p>
            <a:r>
              <a:rPr lang="en-US" sz="3200" dirty="0">
                <a:solidFill>
                  <a:schemeClr val="accent4"/>
                </a:solidFill>
              </a:rPr>
              <a:t>Spam Detection:</a:t>
            </a:r>
          </a:p>
          <a:p>
            <a:pPr marL="285750" indent="-285750">
              <a:buFont typeface="Arial" panose="020B0604020202020204" pitchFamily="34" charset="0"/>
              <a:buChar char="•"/>
            </a:pPr>
            <a:r>
              <a:rPr lang="en-US" sz="2000" dirty="0">
                <a:solidFill>
                  <a:schemeClr val="accent4"/>
                </a:solidFill>
              </a:rPr>
              <a:t>Highly reliable logistic regression model</a:t>
            </a:r>
          </a:p>
          <a:p>
            <a:pPr marL="285750" indent="-285750">
              <a:buFont typeface="Arial" panose="020B0604020202020204" pitchFamily="34" charset="0"/>
              <a:buChar char="•"/>
            </a:pPr>
            <a:r>
              <a:rPr lang="en-US" sz="2000" dirty="0">
                <a:solidFill>
                  <a:schemeClr val="accent4"/>
                </a:solidFill>
              </a:rPr>
              <a:t>Crucial for mitigating security risks associated with spam emails</a:t>
            </a:r>
          </a:p>
          <a:p>
            <a:endParaRPr lang="en-US" dirty="0">
              <a:solidFill>
                <a:schemeClr val="accent4"/>
              </a:solidFill>
            </a:endParaRPr>
          </a:p>
          <a:p>
            <a:r>
              <a:rPr lang="en-US" sz="3200" dirty="0">
                <a:solidFill>
                  <a:schemeClr val="accent4"/>
                </a:solidFill>
              </a:rPr>
              <a:t>Dataset Robustness:</a:t>
            </a:r>
          </a:p>
          <a:p>
            <a:pPr marL="285750" indent="-285750">
              <a:buFont typeface="Arial" panose="020B0604020202020204" pitchFamily="34" charset="0"/>
              <a:buChar char="•"/>
            </a:pPr>
            <a:r>
              <a:rPr lang="en-US" sz="2000" dirty="0">
                <a:solidFill>
                  <a:schemeClr val="accent4"/>
                </a:solidFill>
              </a:rPr>
              <a:t>Balanced dataset (47.38% HAM, 52.62% SPAM)</a:t>
            </a:r>
          </a:p>
          <a:p>
            <a:pPr marL="285750" indent="-285750">
              <a:buFont typeface="Arial" panose="020B0604020202020204" pitchFamily="34" charset="0"/>
              <a:buChar char="•"/>
            </a:pPr>
            <a:r>
              <a:rPr lang="en-US" sz="2000" dirty="0">
                <a:solidFill>
                  <a:schemeClr val="accent4"/>
                </a:solidFill>
              </a:rPr>
              <a:t>Ensures minimal bias in spam identification</a:t>
            </a:r>
          </a:p>
          <a:p>
            <a:endParaRPr lang="en-US" dirty="0"/>
          </a:p>
        </p:txBody>
      </p:sp>
      <p:pic>
        <p:nvPicPr>
          <p:cNvPr id="5" name="Picture 4">
            <a:extLst>
              <a:ext uri="{FF2B5EF4-FFF2-40B4-BE49-F238E27FC236}">
                <a16:creationId xmlns:a16="http://schemas.microsoft.com/office/drawing/2014/main" id="{4C1CDC63-6701-5F2F-F072-566190376A2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2249" t="9962" r="11323" b="11649"/>
          <a:stretch/>
        </p:blipFill>
        <p:spPr>
          <a:xfrm>
            <a:off x="533226" y="69937"/>
            <a:ext cx="1534889" cy="1574245"/>
          </a:xfrm>
          <a:prstGeom prst="ellipse">
            <a:avLst/>
          </a:prstGeom>
          <a:ln>
            <a:noFill/>
          </a:ln>
          <a:effectLst>
            <a:softEdge rad="112500"/>
          </a:effectLst>
        </p:spPr>
      </p:pic>
    </p:spTree>
    <p:extLst>
      <p:ext uri="{BB962C8B-B14F-4D97-AF65-F5344CB8AC3E}">
        <p14:creationId xmlns:p14="http://schemas.microsoft.com/office/powerpoint/2010/main" val="364692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1716</TotalTime>
  <Words>690</Words>
  <Application>Microsoft Office PowerPoint</Application>
  <PresentationFormat>Widescreen</PresentationFormat>
  <Paragraphs>85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Söhne</vt:lpstr>
      <vt:lpstr>Times New Roman</vt:lpstr>
      <vt:lpstr>Office Theme</vt:lpstr>
      <vt:lpstr>Introduction and Background</vt:lpstr>
      <vt:lpstr>Problem and Hypothesis</vt:lpstr>
      <vt:lpstr>Summary of Data-Analysis Process</vt:lpstr>
      <vt:lpstr>Outline of Findings</vt:lpstr>
      <vt:lpstr>Limitations of Techniques/Tools</vt:lpstr>
      <vt:lpstr>Proposed Actions</vt:lpstr>
      <vt:lpstr>Proposed Actions</vt:lpstr>
      <vt:lpstr>Proposed Actions</vt:lpstr>
      <vt:lpstr>Benefits of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Davis</dc:creator>
  <cp:lastModifiedBy>Andre Davis</cp:lastModifiedBy>
  <cp:revision>32</cp:revision>
  <dcterms:created xsi:type="dcterms:W3CDTF">2023-12-18T17:28:21Z</dcterms:created>
  <dcterms:modified xsi:type="dcterms:W3CDTF">2023-12-29T21:17:42Z</dcterms:modified>
</cp:coreProperties>
</file>